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</p:sld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1pPr>
    <a:lvl2pPr marL="417396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2pPr>
    <a:lvl3pPr marL="834792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3pPr>
    <a:lvl4pPr marL="1252188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4pPr>
    <a:lvl5pPr marL="1669584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5pPr>
    <a:lvl6pPr marL="2086981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6pPr>
    <a:lvl7pPr marL="2504377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7pPr>
    <a:lvl8pPr marL="2921773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8pPr>
    <a:lvl9pPr marL="3339169" algn="l" defTabSz="417396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6A6969"/>
    <a:srgbClr val="0C0600"/>
    <a:srgbClr val="2B2929"/>
    <a:srgbClr val="600000"/>
    <a:srgbClr val="E0CCA3"/>
    <a:srgbClr val="3A1D00"/>
    <a:srgbClr val="663300"/>
    <a:srgbClr val="411D05"/>
    <a:srgbClr val="2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24" y="2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2">
                  <a:alpha val="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698248059611193E-2"/>
          <c:y val="0.13308912377155729"/>
          <c:w val="0.89568608923884518"/>
          <c:h val="0.6326245504034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A69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2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3991264"/>
        <c:axId val="433987656"/>
      </c:barChart>
      <c:catAx>
        <c:axId val="43399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>
                    <a:alpha val="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2">
              <a:alpha val="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2800"/>
        </a:p>
      </dgm:t>
    </dgm:pt>
    <dgm:pt modelId="{D3916F06-88EB-4745-9AC1-6F647012DD5A}" type="sibTrans" cxnId="{BB479587-F13E-41CD-AE48-D1360CCD88B5}">
      <dgm:prSet/>
      <dgm:spPr>
        <a:solidFill>
          <a:srgbClr val="920000"/>
        </a:solidFill>
      </dgm:spPr>
      <dgm:t>
        <a:bodyPr/>
        <a:lstStyle/>
        <a:p>
          <a:endParaRPr lang="en-US" sz="2800">
            <a:solidFill>
              <a:sysClr val="windowText" lastClr="000000">
                <a:alpha val="0"/>
              </a:sysClr>
            </a:solidFill>
          </a:endParaRPr>
        </a:p>
      </dgm:t>
    </dgm:pt>
    <dgm:pt modelId="{6294DCBE-C1CA-4308-94E1-30D3C71FC2F6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28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2800"/>
        </a:p>
      </dgm:t>
    </dgm:pt>
    <dgm:pt modelId="{FB83CC65-433F-4680-9A3E-041E7D0B1538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28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2800"/>
        </a:p>
      </dgm:t>
    </dgm:pt>
    <dgm:pt modelId="{92499303-4937-4DC7-B412-1A1E207EEE5A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28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2800"/>
        </a:p>
      </dgm:t>
    </dgm:pt>
    <dgm:pt modelId="{ABB33269-7B6E-4B85-88F9-22620861B387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28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28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rgbClr val="920000"/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 custLinFactNeighborX="-3053" custLinFactNeighborY="552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 custLinFactNeighborX="-3053" custLinFactNeighborY="552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pr"/>
        </a:ext>
      </dgm:extLst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 custLinFactNeighborX="-3053" custLinFactNeighborY="552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2968175" y="152985"/>
          <a:ext cx="6418604" cy="6418604"/>
        </a:xfrm>
        <a:prstGeom prst="circularArrow">
          <a:avLst>
            <a:gd name="adj1" fmla="val 5544"/>
            <a:gd name="adj2" fmla="val 330680"/>
            <a:gd name="adj3" fmla="val 14250936"/>
            <a:gd name="adj4" fmla="val 17103151"/>
            <a:gd name="adj5" fmla="val 5757"/>
          </a:avLst>
        </a:prstGeom>
        <a:solidFill>
          <a:srgbClr val="92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4992978" y="3124"/>
          <a:ext cx="2368998" cy="1541353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068221" y="78367"/>
        <a:ext cx="2218512" cy="1390867"/>
      </dsp:txXfrm>
    </dsp:sp>
    <dsp:sp modelId="{ECA4B28D-FB73-41A0-8E83-FCE202FAD9E6}">
      <dsp:nvSpPr>
        <dsp:cNvPr id="0" name=""/>
        <dsp:cNvSpPr/>
      </dsp:nvSpPr>
      <dsp:spPr>
        <a:xfrm>
          <a:off x="7596158" y="1894444"/>
          <a:ext cx="2368998" cy="1541353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7671401" y="1969687"/>
        <a:ext cx="2218512" cy="1390867"/>
      </dsp:txXfrm>
    </dsp:sp>
    <dsp:sp modelId="{C339F04C-A5BB-4A64-B845-1BAFD920C4F8}">
      <dsp:nvSpPr>
        <dsp:cNvPr id="0" name=""/>
        <dsp:cNvSpPr/>
      </dsp:nvSpPr>
      <dsp:spPr>
        <a:xfrm>
          <a:off x="6601832" y="4954665"/>
          <a:ext cx="2368998" cy="1541353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6677075" y="5029908"/>
        <a:ext cx="2218512" cy="1390867"/>
      </dsp:txXfrm>
    </dsp:sp>
    <dsp:sp modelId="{6A22A8DF-822F-46D4-A73A-55EA8D5F57E4}">
      <dsp:nvSpPr>
        <dsp:cNvPr id="0" name=""/>
        <dsp:cNvSpPr/>
      </dsp:nvSpPr>
      <dsp:spPr>
        <a:xfrm>
          <a:off x="3384125" y="4954665"/>
          <a:ext cx="2368998" cy="1541353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459368" y="5029908"/>
        <a:ext cx="2218512" cy="1390867"/>
      </dsp:txXfrm>
    </dsp:sp>
    <dsp:sp modelId="{99ACF6CE-DB46-474D-A730-6FAD5DC58135}">
      <dsp:nvSpPr>
        <dsp:cNvPr id="0" name=""/>
        <dsp:cNvSpPr/>
      </dsp:nvSpPr>
      <dsp:spPr>
        <a:xfrm>
          <a:off x="2389799" y="1894444"/>
          <a:ext cx="2368998" cy="1541353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465042" y="1969687"/>
        <a:ext cx="2218512" cy="13908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594" y="0"/>
          <a:ext cx="4035871" cy="666213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594" y="2664852"/>
        <a:ext cx="4035871" cy="2664852"/>
      </dsp:txXfrm>
    </dsp:sp>
    <dsp:sp modelId="{0CF4B1AF-AF0C-44FC-98E6-064B87316151}">
      <dsp:nvSpPr>
        <dsp:cNvPr id="0" name=""/>
        <dsp:cNvSpPr/>
      </dsp:nvSpPr>
      <dsp:spPr>
        <a:xfrm>
          <a:off x="843554" y="1626375"/>
          <a:ext cx="2218489" cy="22184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4159542" y="0"/>
          <a:ext cx="4035871" cy="666213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4159542" y="2664852"/>
        <a:ext cx="4035871" cy="2664852"/>
      </dsp:txXfrm>
    </dsp:sp>
    <dsp:sp modelId="{0F7C8B89-0D5B-48D3-B74D-859029732D1A}">
      <dsp:nvSpPr>
        <dsp:cNvPr id="0" name=""/>
        <dsp:cNvSpPr/>
      </dsp:nvSpPr>
      <dsp:spPr>
        <a:xfrm>
          <a:off x="5000502" y="1626375"/>
          <a:ext cx="2218489" cy="221848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8316490" y="0"/>
          <a:ext cx="4035871" cy="6662131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8316490" y="2664852"/>
        <a:ext cx="4035871" cy="2664852"/>
      </dsp:txXfrm>
    </dsp:sp>
    <dsp:sp modelId="{45DB1B15-E6D6-4EC1-B558-E1ED6A6A0D35}">
      <dsp:nvSpPr>
        <dsp:cNvPr id="0" name=""/>
        <dsp:cNvSpPr/>
      </dsp:nvSpPr>
      <dsp:spPr>
        <a:xfrm>
          <a:off x="9157450" y="1626375"/>
          <a:ext cx="2218489" cy="221848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494198" y="5329704"/>
          <a:ext cx="11366559" cy="999319"/>
        </a:xfrm>
        <a:prstGeom prst="leftRightArrow">
          <a:avLst/>
        </a:prstGeom>
        <a:solidFill>
          <a:srgbClr val="92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87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enigraphics.com/fileprep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www.genigraphics.com/fileprep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s://www.genigraphics.com/fileprep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2"/>
            <a:ext cx="43891200" cy="3740727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9925820"/>
            <a:ext cx="43891200" cy="2992583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1970329"/>
            <a:ext cx="14464147" cy="17955491"/>
          </a:xfrm>
          <a:prstGeom prst="rect">
            <a:avLst/>
          </a:prstGeom>
          <a:solidFill>
            <a:srgbClr val="663300">
              <a:alpha val="20000"/>
            </a:srgb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4464147" y="11970329"/>
            <a:ext cx="14962909" cy="17955491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9427057" y="11970329"/>
            <a:ext cx="14464145" cy="17955491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1222185"/>
            <a:ext cx="43891200" cy="7481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740729"/>
            <a:ext cx="43891200" cy="7481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9" y="32669021"/>
            <a:ext cx="5779020" cy="15212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44805600" y="0"/>
            <a:ext cx="12801600" cy="329184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6172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6172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</a:t>
              </a:r>
              <a:r>
                <a:rPr lang="en-US" sz="4208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list.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08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8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6072466"/>
              <a:ext cx="10912472" cy="9393016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F4F575E-AF11-4AAA-9BCF-344328ABE4EF}"/>
              </a:ext>
            </a:extLst>
          </p:cNvPr>
          <p:cNvGrpSpPr/>
          <p:nvPr userDrawn="1"/>
        </p:nvGrpSpPr>
        <p:grpSpPr>
          <a:xfrm>
            <a:off x="-13716000" y="0"/>
            <a:ext cx="12801600" cy="32918400"/>
            <a:chOff x="-13716000" y="0"/>
            <a:chExt cx="12801600" cy="32918400"/>
          </a:xfrm>
        </p:grpSpPr>
        <p:sp>
          <p:nvSpPr>
            <p:cNvPr id="15" name="Instructions">
              <a:extLst>
                <a:ext uri="{FF2B5EF4-FFF2-40B4-BE49-F238E27FC236}">
                  <a16:creationId xmlns:a16="http://schemas.microsoft.com/office/drawing/2014/main" id="{E2926F8A-3766-4C03-9F72-D59D3A1DD6DD}"/>
                </a:ext>
              </a:extLst>
            </p:cNvPr>
            <p:cNvSpPr/>
            <p:nvPr userDrawn="1"/>
          </p:nvSpPr>
          <p:spPr>
            <a:xfrm>
              <a:off x="-13716000" y="0"/>
              <a:ext cx="12801600" cy="32918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6947" tIns="146947" rIns="146947" bIns="146947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6172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4208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36” high by 48” wide and can be used for any poster with a 3:4 aspect ratio such as 45” x high  by 60” wide.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confirm if this type of poster design is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allowed.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Please visit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  <a:hlinkClick r:id="rId6"/>
                </a:rPr>
                <a:t>https://www.genigraphics.com/fileprep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for detailed instructions on using our templates.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6172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72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543"/>
                </a:spcAft>
              </a:pPr>
              <a:b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2C23B17-7355-4C95-B2C1-96A2F6CE9022}"/>
                </a:ext>
              </a:extLst>
            </p:cNvPr>
            <p:cNvGrpSpPr/>
            <p:nvPr userDrawn="1"/>
          </p:nvGrpSpPr>
          <p:grpSpPr>
            <a:xfrm>
              <a:off x="-13028202" y="12206583"/>
              <a:ext cx="11426003" cy="4252617"/>
              <a:chOff x="-12046792" y="16603579"/>
              <a:chExt cx="10473836" cy="519764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3B6BF48E-544D-4A7B-A644-4278E7EDBA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2" name="Arrow: Down 1">
                <a:extLst>
                  <a:ext uri="{FF2B5EF4-FFF2-40B4-BE49-F238E27FC236}">
                    <a16:creationId xmlns:a16="http://schemas.microsoft.com/office/drawing/2014/main" id="{9CA4D960-11B4-4079-9FB8-01FE589B1C69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0" r:id="rId2"/>
  </p:sldLayoutIdLst>
  <p:txStyles>
    <p:titleStyle>
      <a:lvl1pPr algn="l" defTabSz="2821768" rtl="0" eaLnBrk="1" latinLnBrk="0" hangingPunct="1">
        <a:lnSpc>
          <a:spcPct val="90000"/>
        </a:lnSpc>
        <a:spcBef>
          <a:spcPct val="0"/>
        </a:spcBef>
        <a:buNone/>
        <a:defRPr sz="135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5442" indent="-705442" algn="l" defTabSz="2821768" rtl="0" eaLnBrk="1" latinLnBrk="0" hangingPunct="1">
        <a:lnSpc>
          <a:spcPct val="90000"/>
        </a:lnSpc>
        <a:spcBef>
          <a:spcPts val="3085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16327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7406" kern="1200">
          <a:solidFill>
            <a:schemeClr val="tx1"/>
          </a:solidFill>
          <a:latin typeface="+mn-lt"/>
          <a:ea typeface="+mn-ea"/>
          <a:cs typeface="+mn-cs"/>
        </a:defRPr>
      </a:lvl2pPr>
      <a:lvl3pPr marL="352721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3pPr>
      <a:lvl4pPr marL="4938095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634898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75986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917074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1058163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99251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1pPr>
      <a:lvl2pPr marL="141088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821768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3pPr>
      <a:lvl4pPr marL="4232653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564353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05442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846530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987619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28707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4384111" y="11984708"/>
            <a:ext cx="29427055" cy="17955491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60070" y="11999087"/>
            <a:ext cx="14464145" cy="17955491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2"/>
            <a:ext cx="43891200" cy="3740727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9925820"/>
            <a:ext cx="43891200" cy="2992583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235665821"/>
            <a:ext cx="43891200" cy="74814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740729"/>
            <a:ext cx="43891200" cy="748145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9" y="32669021"/>
            <a:ext cx="5779020" cy="15212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11222185"/>
            <a:ext cx="43891200" cy="748145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5E74AF-7014-4569-980C-B7D0E16C0B59}"/>
              </a:ext>
            </a:extLst>
          </p:cNvPr>
          <p:cNvGrpSpPr/>
          <p:nvPr userDrawn="1"/>
        </p:nvGrpSpPr>
        <p:grpSpPr>
          <a:xfrm>
            <a:off x="44805600" y="0"/>
            <a:ext cx="12801600" cy="32918400"/>
            <a:chOff x="41071800" y="0"/>
            <a:chExt cx="11734800" cy="40233600"/>
          </a:xfrm>
        </p:grpSpPr>
        <p:sp>
          <p:nvSpPr>
            <p:cNvPr id="23" name="Instructions">
              <a:extLst>
                <a:ext uri="{FF2B5EF4-FFF2-40B4-BE49-F238E27FC236}">
                  <a16:creationId xmlns:a16="http://schemas.microsoft.com/office/drawing/2014/main" id="{CA8B0F44-7A3C-4D3A-9E31-FB79AB0F59A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6172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6172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</a:t>
              </a:r>
              <a:r>
                <a:rPr lang="en-US" sz="4208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list.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208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08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8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BDECFE52-A106-41AE-9D74-7731EF9BC2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6072466"/>
              <a:ext cx="10912472" cy="9393016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0CBB78F-7CE8-4ECE-B49C-E962F77FA859}"/>
              </a:ext>
            </a:extLst>
          </p:cNvPr>
          <p:cNvGrpSpPr/>
          <p:nvPr userDrawn="1"/>
        </p:nvGrpSpPr>
        <p:grpSpPr>
          <a:xfrm>
            <a:off x="-13716000" y="0"/>
            <a:ext cx="12801600" cy="32918400"/>
            <a:chOff x="-13716000" y="0"/>
            <a:chExt cx="12801600" cy="32918400"/>
          </a:xfrm>
        </p:grpSpPr>
        <p:sp>
          <p:nvSpPr>
            <p:cNvPr id="30" name="Instructions">
              <a:extLst>
                <a:ext uri="{FF2B5EF4-FFF2-40B4-BE49-F238E27FC236}">
                  <a16:creationId xmlns:a16="http://schemas.microsoft.com/office/drawing/2014/main" id="{1BDFF9B9-67A2-4AE1-BA63-FB005B263602}"/>
                </a:ext>
              </a:extLst>
            </p:cNvPr>
            <p:cNvSpPr/>
            <p:nvPr userDrawn="1"/>
          </p:nvSpPr>
          <p:spPr>
            <a:xfrm>
              <a:off x="-13716000" y="0"/>
              <a:ext cx="12801600" cy="32918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6947" tIns="146947" rIns="146947" bIns="146947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6172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4208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36” high by 48” wide and can be used for any poster with a 3:4 aspect ratio such as 45” x high  by 60” wide.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confirm if this type of poster design is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allowed.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Please visit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  <a:hlinkClick r:id="rId5"/>
                </a:rPr>
                <a:t>https://www.genigraphics.com/fileprep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for detailed instructions on using our templates.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6172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72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543"/>
                </a:spcAft>
              </a:pPr>
              <a:b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2140D81-6A1A-43D4-A4BB-C1D15B2E8248}"/>
                </a:ext>
              </a:extLst>
            </p:cNvPr>
            <p:cNvGrpSpPr/>
            <p:nvPr userDrawn="1"/>
          </p:nvGrpSpPr>
          <p:grpSpPr>
            <a:xfrm>
              <a:off x="-13028202" y="12206583"/>
              <a:ext cx="11426003" cy="4252617"/>
              <a:chOff x="-12046792" y="16603579"/>
              <a:chExt cx="10473836" cy="5197643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A725A803-E354-493E-A5AF-6E38724D60B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33" name="Arrow: Down 32">
                <a:extLst>
                  <a:ext uri="{FF2B5EF4-FFF2-40B4-BE49-F238E27FC236}">
                    <a16:creationId xmlns:a16="http://schemas.microsoft.com/office/drawing/2014/main" id="{AF7A2D2C-BCB8-4666-9E0C-60ED6C1057E8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821768" rtl="0" eaLnBrk="1" latinLnBrk="0" hangingPunct="1">
        <a:lnSpc>
          <a:spcPct val="90000"/>
        </a:lnSpc>
        <a:spcBef>
          <a:spcPct val="0"/>
        </a:spcBef>
        <a:buNone/>
        <a:defRPr sz="135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5442" indent="-705442" algn="l" defTabSz="2821768" rtl="0" eaLnBrk="1" latinLnBrk="0" hangingPunct="1">
        <a:lnSpc>
          <a:spcPct val="90000"/>
        </a:lnSpc>
        <a:spcBef>
          <a:spcPts val="3085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16327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7406" kern="1200">
          <a:solidFill>
            <a:schemeClr val="tx1"/>
          </a:solidFill>
          <a:latin typeface="+mn-lt"/>
          <a:ea typeface="+mn-ea"/>
          <a:cs typeface="+mn-cs"/>
        </a:defRPr>
      </a:lvl2pPr>
      <a:lvl3pPr marL="352721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3pPr>
      <a:lvl4pPr marL="4938095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634898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75986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917074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1058163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99251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1pPr>
      <a:lvl2pPr marL="141088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821768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3pPr>
      <a:lvl4pPr marL="4232653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564353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05442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846530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987619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28707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2"/>
            <a:ext cx="43891200" cy="37407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29925820"/>
            <a:ext cx="43891200" cy="29925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5" y="11970329"/>
            <a:ext cx="43891199" cy="179554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1222185"/>
            <a:ext cx="43891200" cy="74814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3740729"/>
            <a:ext cx="43891200" cy="74814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9" y="32669021"/>
            <a:ext cx="5779020" cy="152123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44805600" y="0"/>
            <a:ext cx="128016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0316" tIns="160316" rIns="160316" bIns="160316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6172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6172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6172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6172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4208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4208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4208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</a:t>
            </a:r>
            <a:r>
              <a:rPr lang="en-US" sz="4208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list.</a:t>
            </a: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1543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6172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4208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208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1543"/>
              </a:spcAft>
            </a:pP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4208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8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3085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085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4143" y="5527669"/>
            <a:ext cx="11904515" cy="7685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5864DA-9C8C-4020-9FDE-BF3D4A5B4C9E}"/>
              </a:ext>
            </a:extLst>
          </p:cNvPr>
          <p:cNvSpPr txBox="1"/>
          <p:nvPr userDrawn="1"/>
        </p:nvSpPr>
        <p:spPr>
          <a:xfrm>
            <a:off x="0" y="4488875"/>
            <a:ext cx="43891200" cy="2866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1263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2CA493C-0058-48B0-BCFB-34E87B5B23B2}"/>
              </a:ext>
            </a:extLst>
          </p:cNvPr>
          <p:cNvGrpSpPr/>
          <p:nvPr userDrawn="1"/>
        </p:nvGrpSpPr>
        <p:grpSpPr>
          <a:xfrm>
            <a:off x="-13716000" y="0"/>
            <a:ext cx="12801600" cy="32918400"/>
            <a:chOff x="-13716000" y="0"/>
            <a:chExt cx="12801600" cy="32918400"/>
          </a:xfrm>
        </p:grpSpPr>
        <p:sp>
          <p:nvSpPr>
            <p:cNvPr id="22" name="Instructions">
              <a:extLst>
                <a:ext uri="{FF2B5EF4-FFF2-40B4-BE49-F238E27FC236}">
                  <a16:creationId xmlns:a16="http://schemas.microsoft.com/office/drawing/2014/main" id="{EB4C9E28-7449-477F-B162-5AD77EB99AF3}"/>
                </a:ext>
              </a:extLst>
            </p:cNvPr>
            <p:cNvSpPr/>
            <p:nvPr userDrawn="1"/>
          </p:nvSpPr>
          <p:spPr>
            <a:xfrm>
              <a:off x="-13716000" y="0"/>
              <a:ext cx="12801600" cy="32918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6947" tIns="146947" rIns="146947" bIns="146947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Poster Print Size:</a:t>
              </a:r>
              <a:endParaRPr sz="6172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This poster template </a:t>
              </a:r>
              <a:r>
                <a:rPr lang="en-US" sz="4208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is 36” high by 48” wide and can be used for any poster with a 3:4 aspect ratio such as 45” x high  by 60” wide.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Always 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check the specific poster requirements with your conference organizer to confirm if this type of poster design is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allowed.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Please visit 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  <a:hlinkClick r:id="rId5"/>
                </a:rPr>
                <a:t>https://www.genigraphics.com/fileprep</a:t>
              </a:r>
              <a:r>
                <a:rPr lang="en-US" sz="4208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for detailed instructions on using our templates.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Multiple Layouts: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Use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Layout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dropdown to choose between one, two, or three content sections.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endParaRPr lang="en-US" sz="420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6172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Image</a:t>
              </a:r>
              <a:r>
                <a:rPr lang="en-US" sz="6172" baseline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172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Quality</a:t>
              </a:r>
              <a:r>
                <a:rPr lang="en-US" sz="6172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You can place digital photos or logo art in your poster file by selecting the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Insert, Picture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command, or by using standard copy &amp; paste. For best results, all graphic elements should be at least </a:t>
              </a:r>
              <a:r>
                <a:rPr lang="en-US" sz="4208" b="1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150-200 pixels per inch in their final printed size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. For instance, a 1600 x 1200 pixel</a:t>
              </a:r>
              <a:r>
                <a:rPr lang="en-US" sz="4208" baseline="0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 photo will usually look fine up to </a:t>
              </a: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8“-10” wide on your printed poster.</a:t>
              </a:r>
            </a:p>
            <a:p>
              <a:pPr lvl="0">
                <a:spcBef>
                  <a:spcPts val="0"/>
                </a:spcBef>
                <a:spcAft>
                  <a:spcPts val="1543"/>
                </a:spcAft>
              </a:pPr>
              <a:r>
                <a:rPr lang="en-US" sz="4208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To preview the print quality of images, select a magnification of 100% when previewing your poster. This will give you a good idea of what it will look like in print. </a:t>
              </a:r>
            </a:p>
            <a:p>
              <a:pPr lvl="0" algn="ctr">
                <a:spcBef>
                  <a:spcPts val="0"/>
                </a:spcBef>
                <a:spcAft>
                  <a:spcPts val="1543"/>
                </a:spcAft>
              </a:pPr>
              <a:b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85" dirty="0">
                  <a:solidFill>
                    <a:srgbClr val="7F7F7F"/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98BFD9E-BDE0-43CA-B75F-75C37BE5ACE8}"/>
                </a:ext>
              </a:extLst>
            </p:cNvPr>
            <p:cNvGrpSpPr/>
            <p:nvPr userDrawn="1"/>
          </p:nvGrpSpPr>
          <p:grpSpPr>
            <a:xfrm>
              <a:off x="-13028202" y="12206583"/>
              <a:ext cx="11426003" cy="4252617"/>
              <a:chOff x="-12046792" y="16603579"/>
              <a:chExt cx="10473836" cy="5197643"/>
            </a:xfrm>
          </p:grpSpPr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D569F07A-2212-498E-A307-ECE274DC75A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-12046792" y="17228826"/>
                <a:ext cx="10473836" cy="4572396"/>
              </a:xfrm>
              <a:prstGeom prst="rect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</p:pic>
          <p:sp>
            <p:nvSpPr>
              <p:cNvPr id="29" name="Arrow: Down 28">
                <a:extLst>
                  <a:ext uri="{FF2B5EF4-FFF2-40B4-BE49-F238E27FC236}">
                    <a16:creationId xmlns:a16="http://schemas.microsoft.com/office/drawing/2014/main" id="{ED3EF133-767F-4B1A-A831-F0477BD7E947}"/>
                  </a:ext>
                </a:extLst>
              </p:cNvPr>
              <p:cNvSpPr/>
              <p:nvPr userDrawn="1"/>
            </p:nvSpPr>
            <p:spPr>
              <a:xfrm>
                <a:off x="-3801979" y="16603579"/>
                <a:ext cx="818147" cy="1732547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821768" rtl="0" eaLnBrk="1" latinLnBrk="0" hangingPunct="1">
        <a:lnSpc>
          <a:spcPct val="90000"/>
        </a:lnSpc>
        <a:spcBef>
          <a:spcPct val="0"/>
        </a:spcBef>
        <a:buNone/>
        <a:defRPr sz="135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5442" indent="-705442" algn="l" defTabSz="2821768" rtl="0" eaLnBrk="1" latinLnBrk="0" hangingPunct="1">
        <a:lnSpc>
          <a:spcPct val="90000"/>
        </a:lnSpc>
        <a:spcBef>
          <a:spcPts val="3085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16327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7406" kern="1200">
          <a:solidFill>
            <a:schemeClr val="tx1"/>
          </a:solidFill>
          <a:latin typeface="+mn-lt"/>
          <a:ea typeface="+mn-ea"/>
          <a:cs typeface="+mn-cs"/>
        </a:defRPr>
      </a:lvl2pPr>
      <a:lvl3pPr marL="352721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3pPr>
      <a:lvl4pPr marL="4938095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6348980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75986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917074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10581633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992518" indent="-705442" algn="l" defTabSz="2821768" rtl="0" eaLnBrk="1" latinLnBrk="0" hangingPunct="1">
        <a:lnSpc>
          <a:spcPct val="90000"/>
        </a:lnSpc>
        <a:spcBef>
          <a:spcPts val="1543"/>
        </a:spcBef>
        <a:buFont typeface="Arial" panose="020B0604020202020204" pitchFamily="34" charset="0"/>
        <a:buChar char="•"/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1pPr>
      <a:lvl2pPr marL="141088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2pPr>
      <a:lvl3pPr marL="2821768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3pPr>
      <a:lvl4pPr marL="4232653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4pPr>
      <a:lvl5pPr marL="564353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5pPr>
      <a:lvl6pPr marL="705442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6pPr>
      <a:lvl7pPr marL="8465306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7pPr>
      <a:lvl8pPr marL="9876192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8pPr>
      <a:lvl9pPr marL="11287075" algn="l" defTabSz="2821768" rtl="0" eaLnBrk="1" latinLnBrk="0" hangingPunct="1">
        <a:defRPr sz="55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12967855" y="29821349"/>
            <a:ext cx="17955491" cy="2789837"/>
          </a:xfrm>
          <a:prstGeom prst="rect">
            <a:avLst/>
          </a:prstGeom>
        </p:spPr>
        <p:txBody>
          <a:bodyPr lIns="128253" tIns="256507" rIns="128253" bIns="256507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4629" dirty="0">
                <a:solidFill>
                  <a:schemeClr val="bg1"/>
                </a:solidFill>
                <a:latin typeface="Franklin Gothic Book" panose="020B0503020102020204" pitchFamily="34" charset="0"/>
              </a:rPr>
              <a:t>John Smith, MD</a:t>
            </a:r>
            <a:r>
              <a:rPr lang="en-US" sz="4629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4629" dirty="0">
                <a:solidFill>
                  <a:schemeClr val="bg1"/>
                </a:solidFill>
                <a:latin typeface="Franklin Gothic Book" panose="020B0503020102020204" pitchFamily="34" charset="0"/>
              </a:rPr>
              <a:t>; Jane Doe, PhD</a:t>
            </a:r>
            <a:r>
              <a:rPr lang="en-US" sz="4629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4629" dirty="0">
                <a:solidFill>
                  <a:schemeClr val="bg1"/>
                </a:solidFill>
                <a:latin typeface="Franklin Gothic Book" panose="020B0503020102020204" pitchFamily="34" charset="0"/>
              </a:rPr>
              <a:t>; Frederick Jones, MD, PhD</a:t>
            </a:r>
            <a:r>
              <a:rPr lang="en-US" sz="4629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4629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4629" dirty="0">
                <a:solidFill>
                  <a:schemeClr val="bg1"/>
                </a:solidFill>
                <a:latin typeface="Franklin Gothic Book" panose="020B0503020102020204" pitchFamily="34" charset="0"/>
              </a:rPr>
              <a:t>University of Affiliation, </a:t>
            </a:r>
            <a:r>
              <a:rPr lang="en-US" sz="4629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4629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Center of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1828801" y="30563165"/>
            <a:ext cx="1572354" cy="1405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Name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Department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Email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8614047"/>
              </p:ext>
            </p:extLst>
          </p:nvPr>
        </p:nvGraphicFramePr>
        <p:xfrm>
          <a:off x="30430775" y="11916285"/>
          <a:ext cx="11893999" cy="10029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047345"/>
              </p:ext>
            </p:extLst>
          </p:nvPr>
        </p:nvGraphicFramePr>
        <p:xfrm>
          <a:off x="30923344" y="20692815"/>
          <a:ext cx="11529036" cy="66621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82259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882259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882259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882259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83276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1</a:t>
                      </a:r>
                    </a:p>
                  </a:txBody>
                  <a:tcPr marL="64127" marR="64127" marT="32063" marB="32063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2</a:t>
                      </a:r>
                    </a:p>
                  </a:txBody>
                  <a:tcPr marL="64127" marR="64127" marT="32063" marB="32063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3</a:t>
                      </a:r>
                    </a:p>
                  </a:txBody>
                  <a:tcPr marL="64127" marR="64127" marT="32063" marB="32063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4</a:t>
                      </a:r>
                    </a:p>
                  </a:txBody>
                  <a:tcPr marL="64127" marR="64127" marT="32063" marB="32063" anchor="ctr">
                    <a:solidFill>
                      <a:srgbClr val="92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832767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64127" marR="64127" marT="32063" marB="32063" anchor="ctr"/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sp>
        <p:nvSpPr>
          <p:cNvPr id="29" name="Title 1">
            <a:extLst>
              <a:ext uri="{FF2B5EF4-FFF2-40B4-BE49-F238E27FC236}">
                <a16:creationId xmlns:a16="http://schemas.microsoft.com/office/drawing/2014/main" id="{8272E1D0-BA55-4569-A8E9-7DD254490F95}"/>
              </a:ext>
            </a:extLst>
          </p:cNvPr>
          <p:cNvSpPr txBox="1">
            <a:spLocks/>
          </p:cNvSpPr>
          <p:nvPr/>
        </p:nvSpPr>
        <p:spPr>
          <a:xfrm>
            <a:off x="325120" y="13085706"/>
            <a:ext cx="14142720" cy="3248630"/>
          </a:xfrm>
          <a:prstGeom prst="rect">
            <a:avLst/>
          </a:prstGeom>
        </p:spPr>
        <p:txBody>
          <a:bodyPr wrap="square" lIns="365760" tIns="64127" rIns="365760" bIns="64127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4267" dirty="0">
                <a:solidFill>
                  <a:schemeClr val="tx2"/>
                </a:solidFill>
                <a:latin typeface="Franklin Gothic Medium" panose="020B0603020102020204" pitchFamily="34" charset="0"/>
              </a:rPr>
              <a:t>INTRODUCTION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4267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5465D1A-793F-4361-926F-E9BF44882888}"/>
              </a:ext>
            </a:extLst>
          </p:cNvPr>
          <p:cNvGrpSpPr/>
          <p:nvPr/>
        </p:nvGrpSpPr>
        <p:grpSpPr>
          <a:xfrm>
            <a:off x="15768123" y="13189609"/>
            <a:ext cx="12354956" cy="14248097"/>
            <a:chOff x="12735334" y="8520606"/>
            <a:chExt cx="9266217" cy="10686073"/>
          </a:xfrm>
        </p:grpSpPr>
        <p:graphicFrame>
          <p:nvGraphicFramePr>
            <p:cNvPr id="3" name="Diagram 2">
              <a:extLst>
                <a:ext uri="{FF2B5EF4-FFF2-40B4-BE49-F238E27FC236}">
                  <a16:creationId xmlns:a16="http://schemas.microsoft.com/office/drawing/2014/main" id="{59E6E899-8137-40AD-8751-1ED52810A50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03566052"/>
                </p:ext>
              </p:extLst>
            </p:nvPr>
          </p:nvGraphicFramePr>
          <p:xfrm>
            <a:off x="12735334" y="8520606"/>
            <a:ext cx="9266217" cy="487435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5A0E132D-FDB1-4F2A-AD8E-86367649EA9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34964034"/>
                </p:ext>
              </p:extLst>
            </p:nvPr>
          </p:nvGraphicFramePr>
          <p:xfrm>
            <a:off x="12735334" y="14210081"/>
            <a:ext cx="9266217" cy="49965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33" name="Title 1">
            <a:extLst>
              <a:ext uri="{FF2B5EF4-FFF2-40B4-BE49-F238E27FC236}">
                <a16:creationId xmlns:a16="http://schemas.microsoft.com/office/drawing/2014/main" id="{2AFCE546-9511-4543-B910-CBF7B4E9D22F}"/>
              </a:ext>
            </a:extLst>
          </p:cNvPr>
          <p:cNvSpPr txBox="1">
            <a:spLocks/>
          </p:cNvSpPr>
          <p:nvPr/>
        </p:nvSpPr>
        <p:spPr>
          <a:xfrm>
            <a:off x="325120" y="16930559"/>
            <a:ext cx="14142720" cy="3248630"/>
          </a:xfrm>
          <a:prstGeom prst="rect">
            <a:avLst/>
          </a:prstGeom>
        </p:spPr>
        <p:txBody>
          <a:bodyPr wrap="square" lIns="365760" tIns="64127" rIns="365760" bIns="64127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4267" dirty="0">
                <a:solidFill>
                  <a:schemeClr val="tx2"/>
                </a:solidFill>
                <a:latin typeface="Franklin Gothic Medium" panose="020B0603020102020204" pitchFamily="34" charset="0"/>
              </a:rPr>
              <a:t>METHODS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4267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AB32FF3E-4280-458B-811A-6CF8F6B3C589}"/>
              </a:ext>
            </a:extLst>
          </p:cNvPr>
          <p:cNvSpPr txBox="1">
            <a:spLocks/>
          </p:cNvSpPr>
          <p:nvPr/>
        </p:nvSpPr>
        <p:spPr>
          <a:xfrm>
            <a:off x="325120" y="20775413"/>
            <a:ext cx="14142720" cy="3248630"/>
          </a:xfrm>
          <a:prstGeom prst="rect">
            <a:avLst/>
          </a:prstGeom>
        </p:spPr>
        <p:txBody>
          <a:bodyPr wrap="square" lIns="365760" tIns="64127" rIns="365760" bIns="64127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4267" dirty="0">
                <a:solidFill>
                  <a:schemeClr val="tx2"/>
                </a:solidFill>
                <a:latin typeface="Franklin Gothic Medium" panose="020B0603020102020204" pitchFamily="34" charset="0"/>
              </a:rPr>
              <a:t>RESULTS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4267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394406D5-EA04-4BAE-BA14-6E2ADEB6DEC9}"/>
              </a:ext>
            </a:extLst>
          </p:cNvPr>
          <p:cNvSpPr txBox="1">
            <a:spLocks/>
          </p:cNvSpPr>
          <p:nvPr/>
        </p:nvSpPr>
        <p:spPr>
          <a:xfrm>
            <a:off x="325120" y="24620267"/>
            <a:ext cx="14142720" cy="3248630"/>
          </a:xfrm>
          <a:prstGeom prst="rect">
            <a:avLst/>
          </a:prstGeom>
        </p:spPr>
        <p:txBody>
          <a:bodyPr wrap="square" lIns="365760" tIns="64127" rIns="365760" bIns="64127" anchor="ctr">
            <a:sp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95000"/>
              </a:lnSpc>
            </a:pPr>
            <a:r>
              <a:rPr lang="en-US" sz="4267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CONCLUSION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: Lorem ipsum dolor sit amet, consectetur adipiscing elit, sed do eiusmod tempor incididunt ut labore et dolore magna </a:t>
            </a:r>
            <a:r>
              <a:rPr lang="en-US" sz="4267" dirty="0" err="1">
                <a:solidFill>
                  <a:schemeClr val="tx2"/>
                </a:solidFill>
                <a:latin typeface="Franklin Gothic Book" panose="020B0503020102020204" pitchFamily="34" charset="0"/>
              </a:rPr>
              <a:t>aliqua</a:t>
            </a:r>
            <a:r>
              <a:rPr lang="en-US" sz="4267" dirty="0">
                <a:solidFill>
                  <a:schemeClr val="tx2"/>
                </a:solidFill>
                <a:latin typeface="Franklin Gothic Book" panose="020B0503020102020204" pitchFamily="34" charset="0"/>
              </a:rPr>
              <a:t>. Ut enim ad minim veniam, quis nostrud exercitation ullamco laboris nisi ut aliquip ex ea commodo consequat.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5AA3B2-A99F-435A-8E0D-88A225B7C35E}"/>
              </a:ext>
            </a:extLst>
          </p:cNvPr>
          <p:cNvSpPr txBox="1"/>
          <p:nvPr/>
        </p:nvSpPr>
        <p:spPr>
          <a:xfrm>
            <a:off x="40233601" y="30563165"/>
            <a:ext cx="1553374" cy="1405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References: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1. 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2.</a:t>
            </a:r>
          </a:p>
          <a:p>
            <a:r>
              <a:rPr lang="en-US" sz="2133" dirty="0">
                <a:solidFill>
                  <a:schemeClr val="bg1"/>
                </a:solidFill>
                <a:latin typeface="Franklin Gothic Book" panose="020B0503020102020204" pitchFamily="34" charset="0"/>
              </a:rPr>
              <a:t>3.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F2C67991-7438-433C-B338-4C8E12151AF9}"/>
              </a:ext>
            </a:extLst>
          </p:cNvPr>
          <p:cNvSpPr txBox="1">
            <a:spLocks/>
          </p:cNvSpPr>
          <p:nvPr/>
        </p:nvSpPr>
        <p:spPr>
          <a:xfrm>
            <a:off x="0" y="5480694"/>
            <a:ext cx="43891200" cy="4446983"/>
          </a:xfrm>
          <a:prstGeom prst="rect">
            <a:avLst/>
          </a:prstGeom>
          <a:noFill/>
        </p:spPr>
        <p:txBody>
          <a:bodyPr lIns="448887" tIns="448887" rIns="448887" bIns="448887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2300" b="1" dirty="0">
                <a:solidFill>
                  <a:srgbClr val="0C0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the key point or takeaway of your poster here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5433EEA-1A0A-428F-8C14-3D1B3209B906}"/>
              </a:ext>
            </a:extLst>
          </p:cNvPr>
          <p:cNvSpPr txBox="1">
            <a:spLocks/>
          </p:cNvSpPr>
          <p:nvPr/>
        </p:nvSpPr>
        <p:spPr>
          <a:xfrm>
            <a:off x="0" y="668897"/>
            <a:ext cx="28968700" cy="2235200"/>
          </a:xfrm>
          <a:prstGeom prst="rect">
            <a:avLst/>
          </a:prstGeom>
        </p:spPr>
        <p:txBody>
          <a:bodyPr vert="horz" lIns="853440" tIns="359111" rIns="91440" bIns="359111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sz="9600">
                <a:solidFill>
                  <a:schemeClr val="tx1">
                    <a:lumMod val="10000"/>
                    <a:lumOff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9600" dirty="0">
              <a:solidFill>
                <a:schemeClr val="tx1">
                  <a:lumMod val="10000"/>
                  <a:lumOff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97243B-2566-47CA-874A-D992EB32F6F6}"/>
              </a:ext>
            </a:extLst>
          </p:cNvPr>
          <p:cNvSpPr txBox="1"/>
          <p:nvPr/>
        </p:nvSpPr>
        <p:spPr>
          <a:xfrm>
            <a:off x="39232115" y="1295566"/>
            <a:ext cx="3657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920000"/>
                </a:solidFill>
              </a:rPr>
              <a:t>Replace with your institution’s logo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Custom 7">
      <a:dk1>
        <a:sysClr val="windowText" lastClr="000000"/>
      </a:dk1>
      <a:lt1>
        <a:sysClr val="window" lastClr="FFFFFF"/>
      </a:lt1>
      <a:dk2>
        <a:srgbClr val="521707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336699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Custom 25">
      <a:dk1>
        <a:srgbClr val="3A3838"/>
      </a:dk1>
      <a:lt1>
        <a:sysClr val="window" lastClr="FFFFFF"/>
      </a:lt1>
      <a:dk2>
        <a:srgbClr val="2B2929"/>
      </a:dk2>
      <a:lt2>
        <a:srgbClr val="E7E6E6"/>
      </a:lt2>
      <a:accent1>
        <a:srgbClr val="2F5496"/>
      </a:accent1>
      <a:accent2>
        <a:srgbClr val="900000"/>
      </a:accent2>
      <a:accent3>
        <a:srgbClr val="600000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2418</TotalTime>
  <Words>236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3 sections</vt:lpstr>
      <vt:lpstr>2 sections</vt:lpstr>
      <vt:lpstr>1 section</vt:lpstr>
      <vt:lpstr>PowerPoint Presentation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36x56</dc:title>
  <dc:creator>JL-PC</dc:creator>
  <dc:description>Quality poster printing
www.genigraphics.com
1-800-790-4001</dc:description>
  <cp:lastModifiedBy>Christa Stiles</cp:lastModifiedBy>
  <cp:revision>96</cp:revision>
  <dcterms:created xsi:type="dcterms:W3CDTF">2019-10-25T19:49:05Z</dcterms:created>
  <dcterms:modified xsi:type="dcterms:W3CDTF">2022-02-04T02:51:38Z</dcterms:modified>
</cp:coreProperties>
</file>